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9"/>
  </p:notesMasterIdLst>
  <p:handoutMasterIdLst>
    <p:handoutMasterId r:id="rId20"/>
  </p:handoutMasterIdLst>
  <p:sldIdLst>
    <p:sldId id="277" r:id="rId2"/>
    <p:sldId id="421" r:id="rId3"/>
    <p:sldId id="402" r:id="rId4"/>
    <p:sldId id="417" r:id="rId5"/>
    <p:sldId id="422" r:id="rId6"/>
    <p:sldId id="418" r:id="rId7"/>
    <p:sldId id="419" r:id="rId8"/>
    <p:sldId id="428" r:id="rId9"/>
    <p:sldId id="430" r:id="rId10"/>
    <p:sldId id="405" r:id="rId11"/>
    <p:sldId id="384" r:id="rId12"/>
    <p:sldId id="423" r:id="rId13"/>
    <p:sldId id="410" r:id="rId14"/>
    <p:sldId id="424" r:id="rId15"/>
    <p:sldId id="413" r:id="rId16"/>
    <p:sldId id="433" r:id="rId17"/>
    <p:sldId id="43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5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821"/>
    <a:srgbClr val="FF0000"/>
    <a:srgbClr val="00CC66"/>
    <a:srgbClr val="CC3300"/>
    <a:srgbClr val="0099FF"/>
    <a:srgbClr val="99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6649" autoAdjust="0"/>
  </p:normalViewPr>
  <p:slideViewPr>
    <p:cSldViewPr>
      <p:cViewPr varScale="1">
        <p:scale>
          <a:sx n="116" d="100"/>
          <a:sy n="116" d="100"/>
        </p:scale>
        <p:origin x="1266" y="108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90"/>
      </p:cViewPr>
      <p:guideLst>
        <p:guide orient="horz" pos="2835"/>
        <p:guide pos="2116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mTrans.com\Departments\Finance\FP&amp;A\PCJPB\Metrics%20and%20Presentations\Board%20Workshop%20Deck\JPB%20Member%20Partner%20Metr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27108772637807E-2"/>
          <c:y val="5.1113919224195961E-2"/>
          <c:w val="0.87631261253712778"/>
          <c:h val="0.80044134989632665"/>
        </c:manualLayout>
      </c:layout>
      <c:lineChart>
        <c:grouping val="standard"/>
        <c:varyColors val="0"/>
        <c:ser>
          <c:idx val="2"/>
          <c:order val="0"/>
          <c:tx>
            <c:strRef>
              <c:f>'op ex fare contr graphs'!$I$89</c:f>
              <c:strCache>
                <c:ptCount val="1"/>
                <c:pt idx="0">
                  <c:v>Total Contributions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3442721239431976E-2"/>
                  <c:y val="-0.114900135653706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7D-4031-9D38-5BC415A279C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302988554134318E-2"/>
                  <c:y val="-0.1455095891544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7D-4031-9D38-5BC415A279C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6993012568447288E-2"/>
                  <c:y val="-6.1333592027402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7D-4031-9D38-5BC415A279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 ex fare contr graphs'!$M$88:$V$88</c:f>
              <c:strCache>
                <c:ptCount val="10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  <c:pt idx="8">
                  <c:v>FY2019</c:v>
                </c:pt>
                <c:pt idx="9">
                  <c:v>FY2020</c:v>
                </c:pt>
              </c:strCache>
            </c:strRef>
          </c:cat>
          <c:val>
            <c:numRef>
              <c:f>'op ex fare contr graphs'!$M$89:$V$89</c:f>
              <c:numCache>
                <c:formatCode>_("$"* #,##0.0_);_("$"* \(#,##0.0\);_("$"* "-"??_);_(@_)</c:formatCode>
                <c:ptCount val="10"/>
                <c:pt idx="0">
                  <c:v>35.1</c:v>
                </c:pt>
                <c:pt idx="1">
                  <c:v>25.3</c:v>
                </c:pt>
                <c:pt idx="2">
                  <c:v>33.5</c:v>
                </c:pt>
                <c:pt idx="3">
                  <c:v>17.2</c:v>
                </c:pt>
                <c:pt idx="4">
                  <c:v>19.8</c:v>
                </c:pt>
                <c:pt idx="5">
                  <c:v>19.7</c:v>
                </c:pt>
                <c:pt idx="6">
                  <c:v>20.399999999999999</c:v>
                </c:pt>
                <c:pt idx="7">
                  <c:v>20.399999999999999</c:v>
                </c:pt>
                <c:pt idx="8">
                  <c:v>25.4</c:v>
                </c:pt>
                <c:pt idx="9">
                  <c:v>29.9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97D-4031-9D38-5BC415A27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10586432"/>
        <c:axId val="-810700048"/>
      </c:lineChart>
      <c:catAx>
        <c:axId val="-810586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10700048"/>
        <c:crosses val="autoZero"/>
        <c:auto val="1"/>
        <c:lblAlgn val="ctr"/>
        <c:lblOffset val="100"/>
        <c:noMultiLvlLbl val="0"/>
      </c:catAx>
      <c:valAx>
        <c:axId val="-810700048"/>
        <c:scaling>
          <c:orientation val="minMax"/>
        </c:scaling>
        <c:delete val="1"/>
        <c:axPos val="l"/>
        <c:numFmt formatCode="_(&quot;$&quot;* #,##0.0_);_(&quot;$&quot;* \(#,##0.0\);_(&quot;$&quot;* &quot;-&quot;??_);_(@_)" sourceLinked="1"/>
        <c:majorTickMark val="none"/>
        <c:minorTickMark val="none"/>
        <c:tickLblPos val="nextTo"/>
        <c:crossAx val="-81058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60170045572985"/>
          <c:y val="0.13393503806297594"/>
          <c:w val="0.34790003368632727"/>
          <c:h val="7.8045856501873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827108772637807E-2"/>
          <c:y val="5.1113919224195961E-2"/>
          <c:w val="0.87631261253712778"/>
          <c:h val="0.80044134989632665"/>
        </c:manualLayout>
      </c:layout>
      <c:lineChart>
        <c:grouping val="standard"/>
        <c:varyColors val="0"/>
        <c:ser>
          <c:idx val="1"/>
          <c:order val="0"/>
          <c:tx>
            <c:strRef>
              <c:f>'op ex fare contr graphs'!$A$52</c:f>
              <c:strCache>
                <c:ptCount val="1"/>
                <c:pt idx="0">
                  <c:v>SM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'op ex fare contr graphs'!$E$44:$N$44</c:f>
              <c:strCache>
                <c:ptCount val="10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  <c:pt idx="8">
                  <c:v>FY2019</c:v>
                </c:pt>
                <c:pt idx="9">
                  <c:v>FY2020</c:v>
                </c:pt>
              </c:strCache>
            </c:strRef>
          </c:cat>
          <c:val>
            <c:numRef>
              <c:f>'op ex fare contr graphs'!$E$52:$N$52</c:f>
              <c:numCache>
                <c:formatCode>_("$"* #,##0.0_);_("$"* \(#,##0.0\);_("$"* "-"??_);_(@_)</c:formatCode>
                <c:ptCount val="10"/>
                <c:pt idx="0">
                  <c:v>14.707875</c:v>
                </c:pt>
                <c:pt idx="1">
                  <c:v>10.62</c:v>
                </c:pt>
                <c:pt idx="2">
                  <c:v>14</c:v>
                </c:pt>
                <c:pt idx="3">
                  <c:v>5.44</c:v>
                </c:pt>
                <c:pt idx="4">
                  <c:v>6.26</c:v>
                </c:pt>
                <c:pt idx="5">
                  <c:v>6.08</c:v>
                </c:pt>
                <c:pt idx="6">
                  <c:v>6.48</c:v>
                </c:pt>
                <c:pt idx="7">
                  <c:v>6.1697610000000003</c:v>
                </c:pt>
                <c:pt idx="8">
                  <c:v>7.6344000000000003</c:v>
                </c:pt>
                <c:pt idx="9">
                  <c:v>9.1561229999999991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8C-4E44-9F8A-822B77FD9513}"/>
            </c:ext>
          </c:extLst>
        </c:ser>
        <c:ser>
          <c:idx val="2"/>
          <c:order val="1"/>
          <c:tx>
            <c:strRef>
              <c:f>'op ex fare contr graphs'!$A$53</c:f>
              <c:strCache>
                <c:ptCount val="1"/>
                <c:pt idx="0">
                  <c:v>VTA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'op ex fare contr graphs'!$E$44:$N$44</c:f>
              <c:strCache>
                <c:ptCount val="10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  <c:pt idx="8">
                  <c:v>FY2019</c:v>
                </c:pt>
                <c:pt idx="9">
                  <c:v>FY2020</c:v>
                </c:pt>
              </c:strCache>
            </c:strRef>
          </c:cat>
          <c:val>
            <c:numRef>
              <c:f>'op ex fare contr graphs'!$E$53:$N$53</c:f>
              <c:numCache>
                <c:formatCode>_("$"* #,##0.0_);_("$"* \(#,##0.0\);_("$"* "-"??_);_(@_)</c:formatCode>
                <c:ptCount val="10"/>
                <c:pt idx="0">
                  <c:v>14.135308999999999</c:v>
                </c:pt>
                <c:pt idx="1">
                  <c:v>10.206572</c:v>
                </c:pt>
                <c:pt idx="2">
                  <c:v>13.7</c:v>
                </c:pt>
                <c:pt idx="3">
                  <c:v>7.2906779999999998</c:v>
                </c:pt>
                <c:pt idx="4">
                  <c:v>8.3896289999999993</c:v>
                </c:pt>
                <c:pt idx="5">
                  <c:v>8.4137579999999996</c:v>
                </c:pt>
                <c:pt idx="6">
                  <c:v>8.39</c:v>
                </c:pt>
                <c:pt idx="7">
                  <c:v>8.9672940000000008</c:v>
                </c:pt>
                <c:pt idx="8">
                  <c:v>10.789952</c:v>
                </c:pt>
                <c:pt idx="9">
                  <c:v>12.686916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8C-4E44-9F8A-822B77FD9513}"/>
            </c:ext>
          </c:extLst>
        </c:ser>
        <c:ser>
          <c:idx val="0"/>
          <c:order val="2"/>
          <c:tx>
            <c:strRef>
              <c:f>'op ex fare contr graphs'!$A$51</c:f>
              <c:strCache>
                <c:ptCount val="1"/>
                <c:pt idx="0">
                  <c:v>SF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8"/>
            <c:spPr>
              <a:noFill/>
              <a:ln w="47625">
                <a:solidFill>
                  <a:schemeClr val="accent1"/>
                </a:solidFill>
              </a:ln>
              <a:effectLst/>
            </c:spPr>
          </c:marker>
          <c:cat>
            <c:strRef>
              <c:f>'op ex fare contr graphs'!$E$44:$N$44</c:f>
              <c:strCache>
                <c:ptCount val="10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  <c:pt idx="8">
                  <c:v>FY2019</c:v>
                </c:pt>
                <c:pt idx="9">
                  <c:v>FY2020</c:v>
                </c:pt>
              </c:strCache>
            </c:strRef>
          </c:cat>
          <c:val>
            <c:numRef>
              <c:f>'op ex fare contr graphs'!$E$51:$N$51</c:f>
              <c:numCache>
                <c:formatCode>_("$"* #,##0.0_);_("$"* \(#,##0.0\);_("$"* "-"??_);_(@_)</c:formatCode>
                <c:ptCount val="10"/>
                <c:pt idx="0">
                  <c:v>6.2469460000000003</c:v>
                </c:pt>
                <c:pt idx="1">
                  <c:v>4.5106840000000004</c:v>
                </c:pt>
                <c:pt idx="2">
                  <c:v>5.8</c:v>
                </c:pt>
                <c:pt idx="3">
                  <c:v>4.5008809999999997</c:v>
                </c:pt>
                <c:pt idx="4">
                  <c:v>5.1793240000000003</c:v>
                </c:pt>
                <c:pt idx="5">
                  <c:v>5.2336919999999996</c:v>
                </c:pt>
                <c:pt idx="6">
                  <c:v>5.5780139999999996</c:v>
                </c:pt>
                <c:pt idx="7">
                  <c:v>5.3109590000000004</c:v>
                </c:pt>
                <c:pt idx="8">
                  <c:v>7.0236479999999997</c:v>
                </c:pt>
                <c:pt idx="9">
                  <c:v>8.078932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8C-4E44-9F8A-822B77FD9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10706576"/>
        <c:axId val="-810702768"/>
      </c:lineChart>
      <c:catAx>
        <c:axId val="-81070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702768"/>
        <c:crosses val="autoZero"/>
        <c:auto val="1"/>
        <c:lblAlgn val="ctr"/>
        <c:lblOffset val="100"/>
        <c:noMultiLvlLbl val="0"/>
      </c:catAx>
      <c:valAx>
        <c:axId val="-810702768"/>
        <c:scaling>
          <c:orientation val="minMax"/>
        </c:scaling>
        <c:delete val="0"/>
        <c:axPos val="l"/>
        <c:numFmt formatCode="_(&quot;$&quot;* #,##0.0_);_(&quot;$&quot;* \(#,##0.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70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95937040816867"/>
          <c:y val="0.7206163286349534"/>
          <c:w val="0.34790003368632727"/>
          <c:h val="7.8045856501873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93924727299"/>
          <c:y val="3.6844313379746446E-2"/>
          <c:w val="0.84208308096103368"/>
          <c:h val="0.77611791769272076"/>
        </c:manualLayout>
      </c:layout>
      <c:lineChart>
        <c:grouping val="standard"/>
        <c:varyColors val="0"/>
        <c:ser>
          <c:idx val="1"/>
          <c:order val="0"/>
          <c:tx>
            <c:strRef>
              <c:f>'Financial Graph '!$B$4</c:f>
              <c:strCache>
                <c:ptCount val="1"/>
                <c:pt idx="0">
                  <c:v>Member Agency Contributions</c:v>
                </c:pt>
              </c:strCache>
            </c:strRef>
          </c:tx>
          <c:spPr>
            <a:ln w="44450" cap="rnd">
              <a:solidFill>
                <a:schemeClr val="accent2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  <c:marker>
            <c:symbol val="dash"/>
            <c:size val="9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4"/>
            <c:marker>
              <c:symbol val="dash"/>
              <c:size val="9"/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A2B-4346-8DB5-BB772ABA7F79}"/>
              </c:ext>
            </c:extLst>
          </c:dPt>
          <c:cat>
            <c:strRef>
              <c:f>'Financial Graph '!$F$2:$L$2</c:f>
              <c:strCache>
                <c:ptCount val="7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  <c:pt idx="5">
                  <c:v>FY2025</c:v>
                </c:pt>
                <c:pt idx="6">
                  <c:v>FY2026</c:v>
                </c:pt>
              </c:strCache>
            </c:strRef>
          </c:cat>
          <c:val>
            <c:numRef>
              <c:f>'Financial Graph '!$F$4:$L$4</c:f>
              <c:numCache>
                <c:formatCode>_("$"* #,##0_);_("$"* \(#,##0\);_("$"* "-"??_);_(@_)</c:formatCode>
                <c:ptCount val="7"/>
                <c:pt idx="0">
                  <c:v>29921971</c:v>
                </c:pt>
                <c:pt idx="1">
                  <c:v>29921971</c:v>
                </c:pt>
                <c:pt idx="2">
                  <c:v>29921971</c:v>
                </c:pt>
                <c:pt idx="3">
                  <c:v>29921971</c:v>
                </c:pt>
                <c:pt idx="4">
                  <c:v>29921971</c:v>
                </c:pt>
                <c:pt idx="5">
                  <c:v>29921971</c:v>
                </c:pt>
                <c:pt idx="6">
                  <c:v>29921971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2B-4346-8DB5-BB772ABA7F79}"/>
            </c:ext>
          </c:extLst>
        </c:ser>
        <c:ser>
          <c:idx val="3"/>
          <c:order val="1"/>
          <c:tx>
            <c:strRef>
              <c:f>'Financial Graph '!$B$6</c:f>
              <c:strCache>
                <c:ptCount val="1"/>
                <c:pt idx="0">
                  <c:v>Surplus/Deficit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diamond"/>
            <c:size val="9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'Financial Graph '!$F$2:$L$2</c:f>
              <c:strCache>
                <c:ptCount val="7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  <c:pt idx="5">
                  <c:v>FY2025</c:v>
                </c:pt>
                <c:pt idx="6">
                  <c:v>FY2026</c:v>
                </c:pt>
              </c:strCache>
            </c:strRef>
          </c:cat>
          <c:val>
            <c:numRef>
              <c:f>'Financial Graph '!$F$6:$L$6</c:f>
              <c:numCache>
                <c:formatCode>_("$"* #,##0_);_("$"* \(#,##0\);_("$"* "-"??_);_(@_)</c:formatCode>
                <c:ptCount val="7"/>
                <c:pt idx="0">
                  <c:v>1985385.7225949168</c:v>
                </c:pt>
                <c:pt idx="1">
                  <c:v>2300000</c:v>
                </c:pt>
                <c:pt idx="2">
                  <c:v>-3499999.9999999702</c:v>
                </c:pt>
                <c:pt idx="3">
                  <c:v>-28852590.090219676</c:v>
                </c:pt>
                <c:pt idx="4">
                  <c:v>-29735432.087976068</c:v>
                </c:pt>
                <c:pt idx="5">
                  <c:v>-27250125.277465641</c:v>
                </c:pt>
                <c:pt idx="6">
                  <c:v>-28706628.864390105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2B-4346-8DB5-BB772ABA7F79}"/>
            </c:ext>
          </c:extLst>
        </c:ser>
        <c:ser>
          <c:idx val="4"/>
          <c:order val="2"/>
          <c:tx>
            <c:strRef>
              <c:f>'Financial Graph '!$B$7</c:f>
              <c:strCache>
                <c:ptCount val="1"/>
                <c:pt idx="0">
                  <c:v>Unrestricted Reserve Balance</c:v>
                </c:pt>
              </c:strCache>
            </c:strRef>
          </c:tx>
          <c:spPr>
            <a:ln w="444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11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'Financial Graph '!$F$2:$L$2</c:f>
              <c:strCache>
                <c:ptCount val="7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  <c:pt idx="5">
                  <c:v>FY2025</c:v>
                </c:pt>
                <c:pt idx="6">
                  <c:v>FY2026</c:v>
                </c:pt>
              </c:strCache>
            </c:strRef>
          </c:cat>
          <c:val>
            <c:numRef>
              <c:f>'Financial Graph '!$F$7:$L$7</c:f>
              <c:numCache>
                <c:formatCode>_("$"* #,##0_);_("$"* \(#,##0\);_("$"* "-"??_);_(@_)</c:formatCode>
                <c:ptCount val="7"/>
                <c:pt idx="0">
                  <c:v>40002335.722594917</c:v>
                </c:pt>
                <c:pt idx="1">
                  <c:v>42302335.722594917</c:v>
                </c:pt>
                <c:pt idx="2">
                  <c:v>38802335.722594947</c:v>
                </c:pt>
                <c:pt idx="3">
                  <c:v>9949745.6323752701</c:v>
                </c:pt>
                <c:pt idx="4">
                  <c:v>-19785686.455600798</c:v>
                </c:pt>
                <c:pt idx="5">
                  <c:v>-47035811.73306644</c:v>
                </c:pt>
                <c:pt idx="6">
                  <c:v>-75742440.597456545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A2B-4346-8DB5-BB772ABA7F79}"/>
            </c:ext>
          </c:extLst>
        </c:ser>
        <c:ser>
          <c:idx val="5"/>
          <c:order val="3"/>
          <c:tx>
            <c:strRef>
              <c:f>'Financial Graph '!$B$8</c:f>
              <c:strCache>
                <c:ptCount val="1"/>
                <c:pt idx="0">
                  <c:v>10% Reserve Policy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'Financial Graph '!$F$2:$L$2</c:f>
              <c:strCache>
                <c:ptCount val="7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  <c:pt idx="5">
                  <c:v>FY2025</c:v>
                </c:pt>
                <c:pt idx="6">
                  <c:v>FY2026</c:v>
                </c:pt>
              </c:strCache>
            </c:strRef>
          </c:cat>
          <c:val>
            <c:numRef>
              <c:f>'Financial Graph '!$F$8:$L$8</c:f>
              <c:numCache>
                <c:formatCode>_("$"* #,##0_);_("$"* \(#,##0\);_("$"* "-"??_);_(@_)</c:formatCode>
                <c:ptCount val="7"/>
                <c:pt idx="0">
                  <c:v>15570422.227740509</c:v>
                </c:pt>
                <c:pt idx="1">
                  <c:v>16190997.853869153</c:v>
                </c:pt>
                <c:pt idx="2">
                  <c:v>17066043.829430226</c:v>
                </c:pt>
                <c:pt idx="3">
                  <c:v>22958297.319560334</c:v>
                </c:pt>
                <c:pt idx="4">
                  <c:v>23855338.138074171</c:v>
                </c:pt>
                <c:pt idx="5">
                  <c:v>24786983.749277264</c:v>
                </c:pt>
                <c:pt idx="6">
                  <c:v>25758595.379556924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A2B-4346-8DB5-BB772ABA7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10701680"/>
        <c:axId val="-810709840"/>
      </c:lineChart>
      <c:catAx>
        <c:axId val="-81070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709840"/>
        <c:crosses val="autoZero"/>
        <c:auto val="1"/>
        <c:lblAlgn val="ctr"/>
        <c:lblOffset val="100"/>
        <c:noMultiLvlLbl val="0"/>
      </c:catAx>
      <c:valAx>
        <c:axId val="-810709840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70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61331101728227"/>
          <c:y val="0.80921006176003141"/>
          <c:w val="0.8360036846355744"/>
          <c:h val="0.16229253523784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38475" cy="465138"/>
          </a:xfrm>
          <a:prstGeom prst="rect">
            <a:avLst/>
          </a:prstGeom>
        </p:spPr>
        <p:txBody>
          <a:bodyPr vert="horz" lIns="91346" tIns="45672" rIns="91346" bIns="4567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5" y="0"/>
            <a:ext cx="3038475" cy="465138"/>
          </a:xfrm>
          <a:prstGeom prst="rect">
            <a:avLst/>
          </a:prstGeom>
        </p:spPr>
        <p:txBody>
          <a:bodyPr vert="horz" lIns="91346" tIns="45672" rIns="91346" bIns="45672" rtlCol="0"/>
          <a:lstStyle>
            <a:lvl1pPr algn="r">
              <a:defRPr sz="1200"/>
            </a:lvl1pPr>
          </a:lstStyle>
          <a:p>
            <a:pPr>
              <a:defRPr/>
            </a:pPr>
            <a:fld id="{0609AB38-5866-4DD1-B5F6-87FD5DB6CDE3}" type="datetimeFigureOut">
              <a:rPr lang="en-US"/>
              <a:pPr>
                <a:defRPr/>
              </a:pPr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1346" tIns="45672" rIns="91346" bIns="4567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5" y="8829675"/>
            <a:ext cx="3038475" cy="465138"/>
          </a:xfrm>
          <a:prstGeom prst="rect">
            <a:avLst/>
          </a:prstGeom>
        </p:spPr>
        <p:txBody>
          <a:bodyPr vert="horz" lIns="91346" tIns="45672" rIns="91346" bIns="45672" rtlCol="0" anchor="b"/>
          <a:lstStyle>
            <a:lvl1pPr algn="r">
              <a:defRPr sz="1200"/>
            </a:lvl1pPr>
          </a:lstStyle>
          <a:p>
            <a:pPr>
              <a:defRPr/>
            </a:pPr>
            <a:fld id="{A5E9B007-3F47-4C36-9DE3-656875DED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22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2" y="4416434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5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88B666-81A6-450D-BD33-3AFF5C8F1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64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188" indent="-285457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1828" indent="-228366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98559" indent="-228366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5292" indent="-228366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2023" indent="-22836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68753" indent="-22836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5484" indent="-22836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2216" indent="-22836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DAED93-6F74-43C1-B3D8-59D92B746EB3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717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FY19 budget, not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8B666-81A6-450D-BD33-3AFF5C8F1D2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1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2008-2013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8B666-81A6-450D-BD33-3AFF5C8F1D2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0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9F7587-7A78-4120-872E-986E93539A96}" type="slidenum">
              <a:rPr lang="en-US" altLang="en-US" sz="1200" smtClean="0">
                <a:solidFill>
                  <a:srgbClr val="000000"/>
                </a:solidFill>
              </a:rPr>
              <a:pPr eaLnBrk="1" hangingPunct="1">
                <a:defRPr/>
              </a:pPr>
              <a:t>16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5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9F7587-7A78-4120-872E-986E93539A96}" type="slidenum">
              <a:rPr lang="en-US" altLang="en-US" sz="1200" smtClean="0">
                <a:solidFill>
                  <a:srgbClr val="000000"/>
                </a:solidFill>
              </a:rPr>
              <a:pPr eaLnBrk="1" hangingPunct="1">
                <a:defRPr/>
              </a:pPr>
              <a:t>17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23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9F7587-7A78-4120-872E-986E93539A96}" type="slidenum">
              <a:rPr lang="en-US" altLang="en-US" sz="1200" smtClean="0">
                <a:solidFill>
                  <a:srgbClr val="000000"/>
                </a:solidFill>
              </a:rPr>
              <a:pPr eaLnBrk="1" hangingPunct="1">
                <a:defRPr/>
              </a:pPr>
              <a:t>2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59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41" indent="-28570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33" indent="-22856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65" indent="-22856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99" indent="-22856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9F7587-7A78-4120-872E-986E93539A96}" type="slidenum">
              <a:rPr lang="en-US" altLang="en-US" sz="1200"/>
              <a:pPr eaLnBrk="1" hangingPunct="1">
                <a:defRPr/>
              </a:pPr>
              <a:t>5</a:t>
            </a:fld>
            <a:endParaRPr lang="en-US" altLang="en-US"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UPDATED</a:t>
            </a:r>
            <a:r>
              <a:rPr lang="en-US" baseline="0" dirty="0" smtClean="0"/>
              <a:t> with n</a:t>
            </a:r>
            <a:r>
              <a:rPr lang="en-US" dirty="0" smtClean="0"/>
              <a:t>ew count methodology. The split between counties uses NTD boarding counts.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1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2008-2013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8B666-81A6-450D-BD33-3AFF5C8F1D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4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2008-2013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8B666-81A6-450D-BD33-3AFF5C8F1D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2008-2013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8B666-81A6-450D-BD33-3AFF5C8F1D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9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2008-2013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8B666-81A6-450D-BD33-3AFF5C8F1D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0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2008-2013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8B666-81A6-450D-BD33-3AFF5C8F1D2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99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RH-added</a:t>
            </a:r>
            <a:r>
              <a:rPr lang="en-US" baseline="0" dirty="0" smtClean="0"/>
              <a:t> f</a:t>
            </a:r>
            <a:r>
              <a:rPr lang="en-US" dirty="0" smtClean="0"/>
              <a:t>arebox</a:t>
            </a:r>
            <a:r>
              <a:rPr lang="en-US" baseline="0" dirty="0" smtClean="0"/>
              <a:t> recovery ratios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8B666-81A6-450D-BD33-3AFF5C8F1D2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CAL_C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5400" b="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algn="ctr">
              <a:defRPr sz="1800" b="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45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2540-72D1-46F3-B4A5-E251BB394DE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838200"/>
            <a:ext cx="2033587" cy="5299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951538" cy="5299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9364-1178-4BA3-97CF-D9FC25B4583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6641-94CF-4D6C-A062-EBDD4A447C8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3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AC55-3CE3-4F16-9031-69C6D5DAB11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7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150" y="1611313"/>
            <a:ext cx="39766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38" y="1611313"/>
            <a:ext cx="39766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8008-029E-4F87-AE8B-FC29C0FC6F6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7CF8-326E-4CE9-81AC-A319091A301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8EB1-214A-4005-A940-AC7C1D431E0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BFC5-B790-41AD-99A9-D0C0F964982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0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448D-D96F-4DB0-90DD-D3A905DE039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9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56BD-4BC8-4877-85C7-8C844F3A63D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2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_CAL_P2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535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662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1611313"/>
            <a:ext cx="81057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C155ACB-3918-4892-AD28-E65F4AFC7CEF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FF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FF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rgbClr val="FF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b="1">
          <a:solidFill>
            <a:srgbClr val="FF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839200" cy="1470025"/>
          </a:xfrm>
        </p:spPr>
        <p:txBody>
          <a:bodyPr/>
          <a:lstStyle/>
          <a:p>
            <a:pPr eaLnBrk="1" hangingPunct="1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SB797 Update</a:t>
            </a:r>
            <a:br>
              <a:rPr lang="en-US" sz="4800" dirty="0" smtClean="0"/>
            </a:br>
            <a:r>
              <a:rPr lang="en-US" sz="4800" dirty="0" smtClean="0"/>
              <a:t>January 2020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731982"/>
            <a:ext cx="8763000" cy="685800"/>
          </a:xfrm>
        </p:spPr>
        <p:txBody>
          <a:bodyPr/>
          <a:lstStyle/>
          <a:p>
            <a:r>
              <a:rPr lang="en-US" dirty="0" smtClean="0"/>
              <a:t>SOGR Contribution (in millions)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65817"/>
              </p:ext>
            </p:extLst>
          </p:nvPr>
        </p:nvGraphicFramePr>
        <p:xfrm>
          <a:off x="1219201" y="1828799"/>
          <a:ext cx="6781798" cy="322580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17750">
                  <a:extLst>
                    <a:ext uri="{9D8B030D-6E8A-4147-A177-3AD203B41FA5}">
                      <a16:colId xmlns:a16="http://schemas.microsoft.com/office/drawing/2014/main" xmlns="" val="425226245"/>
                    </a:ext>
                  </a:extLst>
                </a:gridCol>
                <a:gridCol w="1340588">
                  <a:extLst>
                    <a:ext uri="{9D8B030D-6E8A-4147-A177-3AD203B41FA5}">
                      <a16:colId xmlns:a16="http://schemas.microsoft.com/office/drawing/2014/main" xmlns="" val="810279579"/>
                    </a:ext>
                  </a:extLst>
                </a:gridCol>
                <a:gridCol w="1340588">
                  <a:extLst>
                    <a:ext uri="{9D8B030D-6E8A-4147-A177-3AD203B41FA5}">
                      <a16:colId xmlns:a16="http://schemas.microsoft.com/office/drawing/2014/main" xmlns="" val="1143123737"/>
                    </a:ext>
                  </a:extLst>
                </a:gridCol>
                <a:gridCol w="1182872">
                  <a:extLst>
                    <a:ext uri="{9D8B030D-6E8A-4147-A177-3AD203B41FA5}">
                      <a16:colId xmlns:a16="http://schemas.microsoft.com/office/drawing/2014/main" xmlns="" val="2412814601"/>
                    </a:ext>
                  </a:extLst>
                </a:gridCol>
              </a:tblGrid>
              <a:tr h="888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Category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FY20 </a:t>
                      </a:r>
                      <a:r>
                        <a:rPr lang="en-US" sz="1600" u="none" strike="noStrike" dirty="0" smtClean="0">
                          <a:effectLst/>
                        </a:rPr>
                        <a:t>Submitted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FY20 </a:t>
                      </a:r>
                      <a:r>
                        <a:rPr lang="en-US" sz="1600" u="none" strike="noStrike" dirty="0" smtClean="0">
                          <a:effectLst/>
                        </a:rPr>
                        <a:t>Adopted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Variance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0820234"/>
                  </a:ext>
                </a:extLst>
              </a:tr>
              <a:tr h="584296"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b="1" u="none" strike="noStrike" dirty="0">
                          <a:effectLst/>
                        </a:rPr>
                        <a:t> Right of Way / Signal &amp; Communications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u="none" strike="noStrike" dirty="0">
                          <a:effectLst/>
                        </a:rPr>
                        <a:t>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$27.4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u="none" strike="noStrike" dirty="0">
                          <a:effectLst/>
                        </a:rPr>
                        <a:t>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$20.9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u="none" strike="noStrike" dirty="0">
                          <a:effectLst/>
                        </a:rPr>
                        <a:t>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$(</a:t>
                      </a:r>
                      <a:r>
                        <a:rPr lang="en-US" sz="1600" u="none" strike="noStrike" dirty="0">
                          <a:effectLst/>
                        </a:rPr>
                        <a:t>6.5)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9587613"/>
                  </a:ext>
                </a:extLst>
              </a:tr>
              <a:tr h="584296"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b="1" u="none" strike="noStrike" dirty="0">
                          <a:effectLst/>
                        </a:rPr>
                        <a:t>Rolling Stock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u="none" strike="noStrike" dirty="0">
                          <a:effectLst/>
                        </a:rPr>
                        <a:t>             15.4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u="none" strike="noStrike" dirty="0">
                          <a:effectLst/>
                        </a:rPr>
                        <a:t>            5.1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u="none" strike="noStrike" dirty="0">
                          <a:effectLst/>
                        </a:rPr>
                        <a:t>           (10.3)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9087886"/>
                  </a:ext>
                </a:extLst>
              </a:tr>
              <a:tr h="584296"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b="1" u="none" strike="noStrike" dirty="0">
                          <a:effectLst/>
                        </a:rPr>
                        <a:t>Station &amp; Intermodal Access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u="none" strike="noStrike" dirty="0">
                          <a:effectLst/>
                        </a:rPr>
                        <a:t>               7.0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u="none" strike="noStrike" dirty="0">
                          <a:effectLst/>
                        </a:rPr>
                        <a:t>            4.9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u="none" strike="noStrike" dirty="0">
                          <a:effectLst/>
                        </a:rPr>
                        <a:t>             (2.1)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2280035"/>
                  </a:ext>
                </a:extLst>
              </a:tr>
              <a:tr h="584296"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b="1" u="none" strike="noStrike" dirty="0">
                          <a:effectLst/>
                        </a:rPr>
                        <a:t>          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$49.8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b="1" u="none" strike="noStrike" dirty="0">
                          <a:effectLst/>
                        </a:rPr>
                        <a:t>       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$30.8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b"/>
                      <a:r>
                        <a:rPr lang="en-US" sz="1600" b="1" u="none" strike="noStrike" dirty="0">
                          <a:effectLst/>
                        </a:rPr>
                        <a:t>        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$(</a:t>
                      </a:r>
                      <a:r>
                        <a:rPr lang="en-US" sz="1600" b="1" u="none" strike="noStrike" dirty="0">
                          <a:effectLst/>
                        </a:rPr>
                        <a:t>19.0)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218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459591"/>
            <a:ext cx="8282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Historically Caltrain has deferred about 40-50% of submitted capital projects for SOGR</a:t>
            </a:r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3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88" y="774143"/>
            <a:ext cx="8480612" cy="685800"/>
          </a:xfrm>
        </p:spPr>
        <p:txBody>
          <a:bodyPr/>
          <a:lstStyle/>
          <a:p>
            <a:r>
              <a:rPr lang="en-US" dirty="0" smtClean="0"/>
              <a:t>FY20-22 Budget Outlook (in millions)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7171"/>
              </p:ext>
            </p:extLst>
          </p:nvPr>
        </p:nvGraphicFramePr>
        <p:xfrm>
          <a:off x="803318" y="1473473"/>
          <a:ext cx="7426281" cy="43939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9345">
                  <a:extLst>
                    <a:ext uri="{9D8B030D-6E8A-4147-A177-3AD203B41FA5}">
                      <a16:colId xmlns:a16="http://schemas.microsoft.com/office/drawing/2014/main" xmlns="" val="533379778"/>
                    </a:ext>
                  </a:extLst>
                </a:gridCol>
                <a:gridCol w="1116734">
                  <a:extLst>
                    <a:ext uri="{9D8B030D-6E8A-4147-A177-3AD203B41FA5}">
                      <a16:colId xmlns:a16="http://schemas.microsoft.com/office/drawing/2014/main" xmlns="" val="663941020"/>
                    </a:ext>
                  </a:extLst>
                </a:gridCol>
                <a:gridCol w="1116734">
                  <a:extLst>
                    <a:ext uri="{9D8B030D-6E8A-4147-A177-3AD203B41FA5}">
                      <a16:colId xmlns:a16="http://schemas.microsoft.com/office/drawing/2014/main" xmlns="" val="161347712"/>
                    </a:ext>
                  </a:extLst>
                </a:gridCol>
                <a:gridCol w="1116734">
                  <a:extLst>
                    <a:ext uri="{9D8B030D-6E8A-4147-A177-3AD203B41FA5}">
                      <a16:colId xmlns:a16="http://schemas.microsoft.com/office/drawing/2014/main" xmlns="" val="2182846086"/>
                    </a:ext>
                  </a:extLst>
                </a:gridCol>
                <a:gridCol w="1116734">
                  <a:extLst>
                    <a:ext uri="{9D8B030D-6E8A-4147-A177-3AD203B41FA5}">
                      <a16:colId xmlns:a16="http://schemas.microsoft.com/office/drawing/2014/main" xmlns="" val="1498131453"/>
                    </a:ext>
                  </a:extLst>
                </a:gridCol>
              </a:tblGrid>
              <a:tr h="4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FY20 Budget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FY20 Projection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FY21 Projection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FY22 Projection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FY23 Projection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923124986"/>
                  </a:ext>
                </a:extLst>
              </a:tr>
              <a:tr h="4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Operating Revenue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$120.7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$127.2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$130.2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$163.7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74416650"/>
                  </a:ext>
                </a:extLst>
              </a:tr>
              <a:tr h="4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Contributed Revenue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37.0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37.0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37.0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37.0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742376564"/>
                  </a:ext>
                </a:extLst>
              </a:tr>
              <a:tr h="4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Grand Total Revenue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157.7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164.2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167.2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200.7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08257313"/>
                  </a:ext>
                </a:extLst>
              </a:tr>
              <a:tr h="4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Operating Expense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128.7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134.7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141.1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198.3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75595057"/>
                  </a:ext>
                </a:extLst>
              </a:tr>
              <a:tr h="4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Administrative Expense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24.4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24.8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26.1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27.8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63586669"/>
                  </a:ext>
                </a:extLst>
              </a:tr>
              <a:tr h="4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 Term Debt Expense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2.6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2.4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3.5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3.5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89770086"/>
                  </a:ext>
                </a:extLst>
              </a:tr>
              <a:tr h="4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Grand Total Expense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155.7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161.9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170.7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229.6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95289690"/>
                  </a:ext>
                </a:extLst>
              </a:tr>
              <a:tr h="4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 Surplus / (Deficit)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28.9)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2340123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6019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</a:t>
            </a:r>
            <a:r>
              <a:rPr lang="en-US" sz="1400" dirty="0"/>
              <a:t>Projections include adopted fare changes. FY23 projection is preliminary and includes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36477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629400" cy="685800"/>
          </a:xfrm>
        </p:spPr>
        <p:txBody>
          <a:bodyPr/>
          <a:lstStyle/>
          <a:p>
            <a:r>
              <a:rPr lang="en-US" dirty="0" smtClean="0"/>
              <a:t>Surplus/(Deficit)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85751" y="1380923"/>
          <a:ext cx="8858249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48642" y="6249381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adopted fare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8763000" cy="685800"/>
          </a:xfrm>
        </p:spPr>
        <p:txBody>
          <a:bodyPr/>
          <a:lstStyle/>
          <a:p>
            <a:r>
              <a:rPr lang="en-US" dirty="0" smtClean="0"/>
              <a:t>Future Investments +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14" y="799625"/>
            <a:ext cx="6629400" cy="685800"/>
          </a:xfrm>
        </p:spPr>
        <p:txBody>
          <a:bodyPr/>
          <a:lstStyle/>
          <a:p>
            <a:r>
              <a:rPr lang="en-US" dirty="0" smtClean="0"/>
              <a:t>Future Operating: 2040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3" b="17114"/>
          <a:stretch/>
        </p:blipFill>
        <p:spPr>
          <a:xfrm>
            <a:off x="928817" y="1497785"/>
            <a:ext cx="2590800" cy="3429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4735" b="13431"/>
          <a:stretch/>
        </p:blipFill>
        <p:spPr bwMode="auto">
          <a:xfrm>
            <a:off x="5638800" y="2015291"/>
            <a:ext cx="2057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082309"/>
            <a:ext cx="423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operations include</a:t>
            </a:r>
          </a:p>
          <a:p>
            <a:r>
              <a:rPr lang="en-US" dirty="0" smtClean="0"/>
              <a:t>Max </a:t>
            </a:r>
            <a:r>
              <a:rPr lang="en-US" b="1" dirty="0" smtClean="0"/>
              <a:t>5tphpd in peak with 92 trains per day</a:t>
            </a:r>
          </a:p>
          <a:p>
            <a:r>
              <a:rPr lang="en-US" dirty="0" smtClean="0"/>
              <a:t>Highly limited service south of Tamien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047396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2040 projections assume at least </a:t>
            </a:r>
            <a:r>
              <a:rPr lang="en-US" b="1" dirty="0" smtClean="0"/>
              <a:t>8tphpd in peak with 268 trains per day</a:t>
            </a:r>
          </a:p>
          <a:p>
            <a:r>
              <a:rPr lang="en-US" dirty="0" smtClean="0"/>
              <a:t>Significant expansion of train service south of Tamien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8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Capital: 2040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8228265" cy="28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6629400" cy="685800"/>
          </a:xfrm>
        </p:spPr>
        <p:txBody>
          <a:bodyPr/>
          <a:lstStyle/>
          <a:p>
            <a:r>
              <a:rPr lang="en-US" dirty="0"/>
              <a:t>7 Agency Approval Process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296025"/>
            <a:ext cx="4572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E32964-68E4-45AC-B49D-3BF5FB66E03D}" type="slidenum">
              <a:rPr lang="en-US" alt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16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38200" y="1524000"/>
            <a:ext cx="8153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sz="2400" b="0" kern="0" dirty="0" smtClean="0">
                <a:solidFill>
                  <a:prstClr val="black"/>
                </a:solidFill>
              </a:rPr>
              <a:t>     1. Caltrain Board of Directors</a:t>
            </a:r>
          </a:p>
          <a:p>
            <a:pPr marL="0" indent="0" eaLnBrk="1" hangingPunct="1">
              <a:defRPr/>
            </a:pPr>
            <a:r>
              <a:rPr lang="en-US" sz="2400" u="sng" kern="0" dirty="0" smtClean="0">
                <a:solidFill>
                  <a:prstClr val="black"/>
                </a:solidFill>
              </a:rPr>
              <a:t>San Mateo County</a:t>
            </a:r>
          </a:p>
          <a:p>
            <a:pPr marL="0" indent="0" eaLnBrk="1" hangingPunct="1">
              <a:defRPr/>
            </a:pPr>
            <a:r>
              <a:rPr lang="en-US" sz="2400" b="0" kern="0" dirty="0" smtClean="0">
                <a:solidFill>
                  <a:prstClr val="black"/>
                </a:solidFill>
              </a:rPr>
              <a:t>     2. Transit District Board of Directors</a:t>
            </a:r>
          </a:p>
          <a:p>
            <a:pPr marL="0" indent="0" eaLnBrk="1" hangingPunct="1">
              <a:defRPr/>
            </a:pPr>
            <a:r>
              <a:rPr lang="en-US" sz="2400" b="0" kern="0" dirty="0" smtClean="0">
                <a:solidFill>
                  <a:prstClr val="black"/>
                </a:solidFill>
              </a:rPr>
              <a:t>     3. Board of Supervisors</a:t>
            </a:r>
          </a:p>
          <a:p>
            <a:pPr marL="0" indent="0" eaLnBrk="1" hangingPunct="1">
              <a:defRPr/>
            </a:pPr>
            <a:r>
              <a:rPr lang="en-US" sz="2400" u="sng" kern="0" dirty="0" smtClean="0">
                <a:solidFill>
                  <a:prstClr val="black"/>
                </a:solidFill>
              </a:rPr>
              <a:t>San Francisco</a:t>
            </a:r>
          </a:p>
          <a:p>
            <a:pPr marL="0" indent="0" eaLnBrk="1" hangingPunct="1">
              <a:defRPr/>
            </a:pPr>
            <a:r>
              <a:rPr lang="en-US" sz="2400" b="0" kern="0" dirty="0" smtClean="0">
                <a:solidFill>
                  <a:prstClr val="black"/>
                </a:solidFill>
              </a:rPr>
              <a:t>     4. SFMTA Board of Directors</a:t>
            </a:r>
          </a:p>
          <a:p>
            <a:pPr marL="0" indent="0" eaLnBrk="1" hangingPunct="1">
              <a:defRPr/>
            </a:pPr>
            <a:r>
              <a:rPr lang="en-US" sz="2400" b="0" kern="0" dirty="0" smtClean="0">
                <a:solidFill>
                  <a:prstClr val="black"/>
                </a:solidFill>
              </a:rPr>
              <a:t>     5. Board of Supervisors (2/3)</a:t>
            </a:r>
          </a:p>
          <a:p>
            <a:pPr marL="0" indent="0" eaLnBrk="1" hangingPunct="1">
              <a:defRPr/>
            </a:pPr>
            <a:r>
              <a:rPr lang="en-US" sz="2400" u="sng" kern="0" dirty="0" smtClean="0">
                <a:solidFill>
                  <a:prstClr val="black"/>
                </a:solidFill>
              </a:rPr>
              <a:t>Santa Clara County</a:t>
            </a:r>
          </a:p>
          <a:p>
            <a:pPr marL="0" indent="0" eaLnBrk="1" hangingPunct="1">
              <a:defRPr/>
            </a:pPr>
            <a:r>
              <a:rPr lang="en-US" sz="2400" b="0" kern="0" dirty="0" smtClean="0">
                <a:solidFill>
                  <a:prstClr val="black"/>
                </a:solidFill>
              </a:rPr>
              <a:t>     6. VTA Board of Directors</a:t>
            </a:r>
          </a:p>
          <a:p>
            <a:pPr marL="0" indent="0" eaLnBrk="1" hangingPunct="1">
              <a:defRPr/>
            </a:pPr>
            <a:r>
              <a:rPr lang="en-US" sz="2400" b="0" kern="0" dirty="0" smtClean="0">
                <a:solidFill>
                  <a:prstClr val="black"/>
                </a:solidFill>
              </a:rPr>
              <a:t>     7. Board of Supervisors (2/3)</a:t>
            </a:r>
            <a:endParaRPr lang="en-US" sz="2400" b="0" kern="0" dirty="0">
              <a:solidFill>
                <a:prstClr val="black"/>
              </a:solidFill>
            </a:endParaRPr>
          </a:p>
          <a:p>
            <a:pPr marL="0" indent="0" eaLnBrk="1" hangingPunct="1">
              <a:defRPr/>
            </a:pPr>
            <a:r>
              <a:rPr lang="en-US" sz="2400" b="0" kern="0" dirty="0" smtClean="0">
                <a:solidFill>
                  <a:prstClr val="black"/>
                </a:solidFill>
              </a:rPr>
              <a:t>  </a:t>
            </a:r>
            <a:endParaRPr lang="en-US" sz="2400" b="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5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6629400" cy="6858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296025"/>
            <a:ext cx="4572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E32964-68E4-45AC-B49D-3BF5FB66E03D}" type="slidenum">
              <a:rPr lang="en-US" alt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17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38200" y="1524000"/>
            <a:ext cx="8153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Finalize Resolution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US" sz="2400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Define Expenditure Plan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US" sz="2400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Supplement vs. Replace Existing Contributions</a:t>
            </a:r>
          </a:p>
          <a:p>
            <a:pPr marL="4000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Initiate Approval Process (March – July)</a:t>
            </a:r>
            <a:endParaRPr lang="en-US" sz="2000" b="0" dirty="0" smtClean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US" b="0" kern="0" dirty="0">
              <a:solidFill>
                <a:prstClr val="black"/>
              </a:solidFill>
            </a:endParaRPr>
          </a:p>
          <a:p>
            <a:pPr marL="0" indent="0" eaLnBrk="1" hangingPunct="1">
              <a:defRPr/>
            </a:pPr>
            <a:endParaRPr lang="en-US" b="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3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6629400" cy="685800"/>
          </a:xfrm>
        </p:spPr>
        <p:txBody>
          <a:bodyPr/>
          <a:lstStyle/>
          <a:p>
            <a:r>
              <a:rPr lang="en-US" dirty="0" smtClean="0"/>
              <a:t>3-County 1/8-Cent Sales Tax</a:t>
            </a:r>
            <a:endParaRPr lang="en-US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296025"/>
            <a:ext cx="4572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E32964-68E4-45AC-B49D-3BF5FB66E03D}" type="slidenum">
              <a:rPr lang="en-US" alt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2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38200" y="1524000"/>
            <a:ext cx="8153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2/3 </a:t>
            </a:r>
            <a:r>
              <a:rPr lang="en-US" b="0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of total votes across all 3 counties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0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Can exceed 2% local sales tax limit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~$108 </a:t>
            </a:r>
            <a:r>
              <a:rPr lang="en-US" b="0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million/year for operating </a:t>
            </a:r>
            <a:r>
              <a:rPr lang="en-US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&amp; capital needs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US" sz="2000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SFC ~$26.5m; SMC ~$25m; SCC ~$56.5m</a:t>
            </a:r>
          </a:p>
          <a:p>
            <a:pPr marL="4000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~</a:t>
            </a:r>
            <a:r>
              <a:rPr lang="en-US" b="0" dirty="0" smtClean="0">
                <a:solidFill>
                  <a:schemeClr val="tx1"/>
                </a:solidFill>
                <a:ea typeface="Calibri"/>
                <a:cs typeface="Arial" panose="020B0604020202020204" pitchFamily="34" charset="0"/>
              </a:rPr>
              <a:t>$160 </a:t>
            </a:r>
            <a:r>
              <a:rPr lang="en-US" b="0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million/year for operating &amp; capital needs if sales tax is added to existing member contribution levels</a:t>
            </a:r>
            <a:endParaRPr lang="en-US" b="0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marL="5715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b="0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US" b="0" kern="0" dirty="0">
              <a:solidFill>
                <a:prstClr val="black"/>
              </a:solidFill>
            </a:endParaRPr>
          </a:p>
          <a:p>
            <a:pPr marL="0" indent="0" eaLnBrk="1" hangingPunct="1">
              <a:defRPr/>
            </a:pPr>
            <a:endParaRPr lang="en-US" b="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14600"/>
            <a:ext cx="7772400" cy="1362075"/>
          </a:xfrm>
        </p:spPr>
        <p:txBody>
          <a:bodyPr/>
          <a:lstStyle/>
          <a:p>
            <a:r>
              <a:rPr lang="en-US" dirty="0" smtClean="0"/>
              <a:t>Current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F0510-3C4D-45EA-8D00-EC6D403349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1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Operating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1600" b="0" dirty="0" smtClean="0">
                <a:solidFill>
                  <a:schemeClr val="tx1"/>
                </a:solidFill>
              </a:rPr>
              <a:t>Formula, based on all-day boardings updated 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SOGR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1600" b="0" dirty="0">
                <a:solidFill>
                  <a:schemeClr val="tx1"/>
                </a:solidFill>
              </a:rPr>
              <a:t>Split evenly between </a:t>
            </a:r>
            <a:r>
              <a:rPr lang="en-US" sz="1600" b="0" dirty="0" smtClean="0">
                <a:solidFill>
                  <a:schemeClr val="tx1"/>
                </a:solidFill>
              </a:rPr>
              <a:t>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New Capital Investments  </a:t>
            </a:r>
            <a:endParaRPr lang="en-US" sz="1800" b="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1600" b="0" dirty="0">
                <a:solidFill>
                  <a:schemeClr val="tx1"/>
                </a:solidFill>
              </a:rPr>
              <a:t>Systemwide </a:t>
            </a:r>
            <a:r>
              <a:rPr lang="en-US" sz="1600" b="0" dirty="0" smtClean="0">
                <a:solidFill>
                  <a:schemeClr val="tx1"/>
                </a:solidFill>
              </a:rPr>
              <a:t>project (fleet expansion etc): </a:t>
            </a:r>
            <a:r>
              <a:rPr lang="en-US" sz="1600" b="0" dirty="0">
                <a:solidFill>
                  <a:schemeClr val="tx1"/>
                </a:solidFill>
              </a:rPr>
              <a:t>split evenly between members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1600" b="0" dirty="0" smtClean="0">
                <a:solidFill>
                  <a:schemeClr val="tx1"/>
                </a:solidFill>
              </a:rPr>
              <a:t>Locally focused improvements (station access/improvements etc): </a:t>
            </a:r>
            <a:r>
              <a:rPr lang="en-US" sz="1600" b="0" dirty="0">
                <a:solidFill>
                  <a:schemeClr val="tx1"/>
                </a:solidFill>
              </a:rPr>
              <a:t>member agency </a:t>
            </a:r>
            <a:r>
              <a:rPr lang="en-US" sz="1600" b="0" dirty="0" smtClean="0">
                <a:solidFill>
                  <a:schemeClr val="tx1"/>
                </a:solidFill>
              </a:rPr>
              <a:t>supported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1600" b="0" dirty="0" smtClean="0">
                <a:solidFill>
                  <a:schemeClr val="tx1"/>
                </a:solidFill>
              </a:rPr>
              <a:t>Grade Separations: Historically funded out of dedicated county funding sources </a:t>
            </a:r>
            <a:endParaRPr lang="en-US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Gilroy Service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1600" b="0" dirty="0" smtClean="0">
                <a:solidFill>
                  <a:schemeClr val="tx1"/>
                </a:solidFill>
              </a:rPr>
              <a:t>JPA specifies that VTA will cover all capital / operating 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1600" b="0" dirty="0" smtClean="0">
                <a:solidFill>
                  <a:schemeClr val="tx1"/>
                </a:solidFill>
              </a:rPr>
              <a:t>2000 cost was added to operating costs and shared according to operating formula 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F0510-3C4D-45EA-8D00-EC6D403349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76517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Resource Structure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7937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73" y="713830"/>
            <a:ext cx="6629400" cy="685800"/>
          </a:xfrm>
        </p:spPr>
        <p:txBody>
          <a:bodyPr/>
          <a:lstStyle/>
          <a:p>
            <a:r>
              <a:rPr lang="en-US" dirty="0" smtClean="0"/>
              <a:t>Projected Future Ridership</a:t>
            </a:r>
            <a:endParaRPr lang="en-US" dirty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296025"/>
            <a:ext cx="4572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E32964-68E4-45AC-B49D-3BF5FB66E03D}" type="slidenum">
              <a:rPr lang="en-US" altLang="en-US" sz="1200" smtClean="0"/>
              <a:pPr eaLnBrk="1" hangingPunct="1">
                <a:defRPr/>
              </a:pPr>
              <a:t>5</a:t>
            </a:fld>
            <a:endParaRPr lang="en-US" alt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54294"/>
              </p:ext>
            </p:extLst>
          </p:nvPr>
        </p:nvGraphicFramePr>
        <p:xfrm>
          <a:off x="774700" y="1905000"/>
          <a:ext cx="7696200" cy="350520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08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8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3100">
                  <a:extLst>
                    <a:ext uri="{9D8B030D-6E8A-4147-A177-3AD203B41FA5}">
                      <a16:colId xmlns:a16="http://schemas.microsoft.com/office/drawing/2014/main" xmlns="" val="3163203117"/>
                    </a:ext>
                  </a:extLst>
                </a:gridCol>
                <a:gridCol w="2085886">
                  <a:extLst>
                    <a:ext uri="{9D8B030D-6E8A-4147-A177-3AD203B41FA5}">
                      <a16:colId xmlns:a16="http://schemas.microsoft.com/office/drawing/2014/main" xmlns="" val="1407759812"/>
                    </a:ext>
                  </a:extLst>
                </a:gridCol>
              </a:tblGrid>
              <a:tr h="1042869"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</a:p>
                    <a:p>
                      <a:pPr algn="ctr"/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Service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2025 </a:t>
                      </a:r>
                    </a:p>
                    <a:p>
                      <a:pPr algn="ctr"/>
                      <a:r>
                        <a:rPr lang="en-US" dirty="0" smtClean="0"/>
                        <a:t>Initial Electrification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2040</a:t>
                      </a:r>
                    </a:p>
                    <a:p>
                      <a:pPr algn="ctr"/>
                      <a:r>
                        <a:rPr lang="en-US" dirty="0" smtClean="0"/>
                        <a:t>Long Range Service Vision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053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San Francisco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17,010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23,130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59,280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27%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27%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32%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24462"/>
                  </a:ext>
                </a:extLst>
              </a:tr>
              <a:tr h="38506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San Mateo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18,740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27,230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50,090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30%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31%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27%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9725885"/>
                  </a:ext>
                </a:extLst>
              </a:tr>
              <a:tr h="423053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Santa Clara County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26,330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36,080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75,330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43%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42%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effectLst/>
                        </a:rPr>
                        <a:t>41%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250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2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731982"/>
            <a:ext cx="8763000" cy="685800"/>
          </a:xfrm>
        </p:spPr>
        <p:txBody>
          <a:bodyPr/>
          <a:lstStyle/>
          <a:p>
            <a:r>
              <a:rPr lang="en-US" dirty="0" smtClean="0"/>
              <a:t>Operating Contribution (in millions)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504974"/>
              </p:ext>
            </p:extLst>
          </p:nvPr>
        </p:nvGraphicFramePr>
        <p:xfrm>
          <a:off x="609600" y="999151"/>
          <a:ext cx="7839075" cy="497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33400" y="2847001"/>
          <a:ext cx="7839075" cy="360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47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3555" y="1143000"/>
            <a:ext cx="8763000" cy="685800"/>
          </a:xfrm>
        </p:spPr>
        <p:txBody>
          <a:bodyPr/>
          <a:lstStyle/>
          <a:p>
            <a:r>
              <a:rPr lang="en-US" dirty="0" smtClean="0"/>
              <a:t>Operating Contribution by County </a:t>
            </a:r>
            <a:br>
              <a:rPr lang="en-US" dirty="0" smtClean="0"/>
            </a:br>
            <a:r>
              <a:rPr lang="en-US" sz="2800" dirty="0" smtClean="0"/>
              <a:t>(in millions)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8700"/>
              </p:ext>
            </p:extLst>
          </p:nvPr>
        </p:nvGraphicFramePr>
        <p:xfrm>
          <a:off x="2590800" y="2286000"/>
          <a:ext cx="4038600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4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64452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9941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San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Francisco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61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San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Mateo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61">
                <a:tc>
                  <a:txBody>
                    <a:bodyPr/>
                    <a:lstStyle/>
                    <a:p>
                      <a:pPr marR="251460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Santa </a:t>
                      </a:r>
                      <a:r>
                        <a:rPr sz="1800" b="1" spc="-5" dirty="0" smtClean="0">
                          <a:latin typeface="Arial"/>
                          <a:cs typeface="Arial"/>
                        </a:rPr>
                        <a:t>Clara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AL</a:t>
                      </a: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$29.9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4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3555" y="1143000"/>
            <a:ext cx="8763000" cy="685800"/>
          </a:xfrm>
        </p:spPr>
        <p:txBody>
          <a:bodyPr/>
          <a:lstStyle/>
          <a:p>
            <a:r>
              <a:rPr lang="en-US" dirty="0" smtClean="0"/>
              <a:t>Capital Contribution by County </a:t>
            </a:r>
            <a:br>
              <a:rPr lang="en-US" dirty="0" smtClean="0"/>
            </a:br>
            <a:r>
              <a:rPr lang="en-US" sz="2800" dirty="0" smtClean="0"/>
              <a:t>(in millions)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04701"/>
              </p:ext>
            </p:extLst>
          </p:nvPr>
        </p:nvGraphicFramePr>
        <p:xfrm>
          <a:off x="1212850" y="2590800"/>
          <a:ext cx="6553198" cy="1854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6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1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445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FY18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FY19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San</a:t>
                      </a:r>
                      <a:r>
                        <a:rPr sz="16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Francisco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$7.5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$7.5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San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Mateo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5.0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7.5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7.5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251460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Santa Clara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County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5.0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7.5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7.5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AL</a:t>
                      </a: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$15.0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$22.5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$22.5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3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3555" y="1143000"/>
            <a:ext cx="8763000" cy="685800"/>
          </a:xfrm>
        </p:spPr>
        <p:txBody>
          <a:bodyPr/>
          <a:lstStyle/>
          <a:p>
            <a:r>
              <a:rPr lang="en-US" dirty="0" smtClean="0"/>
              <a:t>Combined Capital &amp; Ops vs. Ridership</a:t>
            </a:r>
            <a:br>
              <a:rPr lang="en-US" dirty="0" smtClean="0"/>
            </a:br>
            <a:r>
              <a:rPr lang="en-US" sz="2800" dirty="0" smtClean="0"/>
              <a:t>(in millions)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9BCA-0997-472A-A5FC-971E5FA3AE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75164"/>
              </p:ext>
            </p:extLst>
          </p:nvPr>
        </p:nvGraphicFramePr>
        <p:xfrm>
          <a:off x="1212850" y="2590800"/>
          <a:ext cx="6553198" cy="2023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6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1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44525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</a:t>
                      </a:r>
                      <a:r>
                        <a:rPr lang="en-US" sz="1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lang="en-US" sz="1600" b="1" spc="-5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of FY20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lang="en-US" sz="1600" b="1" spc="-5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of riders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San</a:t>
                      </a:r>
                      <a:r>
                        <a:rPr sz="16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Francisco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$15.6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      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San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Mateo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30%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251460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Santa Clara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County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AL</a:t>
                      </a: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$52.4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1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Trans">
    <a:dk1>
      <a:srgbClr val="262626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C000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32515</TotalTime>
  <Words>746</Words>
  <Application>Microsoft Office PowerPoint</Application>
  <PresentationFormat>On-screen Show (4:3)</PresentationFormat>
  <Paragraphs>241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Arial Rounded MT Bold</vt:lpstr>
      <vt:lpstr>Calibri</vt:lpstr>
      <vt:lpstr>Symbol</vt:lpstr>
      <vt:lpstr>Wingdings</vt:lpstr>
      <vt:lpstr>1_Custom Design</vt:lpstr>
      <vt:lpstr>  SB797 Update January 2020</vt:lpstr>
      <vt:lpstr>3-County 1/8-Cent Sales Tax</vt:lpstr>
      <vt:lpstr>Current Resources</vt:lpstr>
      <vt:lpstr>PowerPoint Presentation</vt:lpstr>
      <vt:lpstr>Projected Future Ridership</vt:lpstr>
      <vt:lpstr>Operating Contribution (in millions)</vt:lpstr>
      <vt:lpstr>Operating Contribution by County  (in millions)</vt:lpstr>
      <vt:lpstr>Capital Contribution by County  (in millions)</vt:lpstr>
      <vt:lpstr>Combined Capital &amp; Ops vs. Ridership (in millions)</vt:lpstr>
      <vt:lpstr>SOGR Contribution (in millions)</vt:lpstr>
      <vt:lpstr>FY20-22 Budget Outlook (in millions)</vt:lpstr>
      <vt:lpstr>Surplus/(Deficit)</vt:lpstr>
      <vt:lpstr>Future Investments + Service</vt:lpstr>
      <vt:lpstr>Future Operating: 2040</vt:lpstr>
      <vt:lpstr>Future Capital: 2040</vt:lpstr>
      <vt:lpstr>7 Agency Approval Process</vt:lpstr>
      <vt:lpstr>Next Steps</vt:lpstr>
    </vt:vector>
  </TitlesOfParts>
  <Company>DRB Partners,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 Delimon</dc:creator>
  <cp:lastModifiedBy>Tietjen, Brent</cp:lastModifiedBy>
  <cp:revision>1147</cp:revision>
  <cp:lastPrinted>2018-12-14T01:55:59Z</cp:lastPrinted>
  <dcterms:created xsi:type="dcterms:W3CDTF">2008-03-12T23:17:13Z</dcterms:created>
  <dcterms:modified xsi:type="dcterms:W3CDTF">2020-02-05T01:02:35Z</dcterms:modified>
</cp:coreProperties>
</file>